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D7D61-25D4-42EC-BC65-49FEA0A20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CC5B4C-CD13-4464-9D7B-546764EC47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0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EB8AF-8B25-4143-89CB-9E2DA40E3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EF69F-38EE-4F09-B512-E6053FCE0ED2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3FE84-F3EB-46E5-A468-EBA141DAD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A54E7-6239-4BC3-AE45-BA925DFF6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DD30A-AC4F-44A5-9CEB-1D7C847BB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12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72619-B114-4AC7-94EA-20FC3A70B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7AD0E4-2991-424E-92F8-BE32A59113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F60B0-CA93-4FE0-B52B-DABB35780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EF69F-38EE-4F09-B512-E6053FCE0ED2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57397-98B7-4E1F-8B05-8D37CF6E8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9A723-6E37-4A1C-8AD6-A639BEE1F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DD30A-AC4F-44A5-9CEB-1D7C847BB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431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21D6B6-6B20-43E5-83AE-B527A0CC1C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2D3699-EB9F-434C-B756-523F8EFDE1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E3DC4-F946-4E28-96BC-2BC1CE76A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EF69F-38EE-4F09-B512-E6053FCE0ED2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B0E88-A491-4C8E-A19E-B30292A14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6BF34-8963-4554-AD97-7B2F705CD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DD30A-AC4F-44A5-9CEB-1D7C847BB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055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BBB0D-7BBF-4071-AD3C-AD2843053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B0853-1802-4523-A676-BE0F644CE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2F3EF-77BC-41FB-A991-3263C8322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EF69F-38EE-4F09-B512-E6053FCE0ED2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2EE72-5804-4DAA-8AB6-1D138712F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D75A0-3A48-4DB4-A462-536347692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DD30A-AC4F-44A5-9CEB-1D7C847BB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31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28130-35E5-4580-B78B-D038125FA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FCD496-ACF7-47A7-B6BC-AF3E285F4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90F77-C878-4C40-98B6-685C79E11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EF69F-38EE-4F09-B512-E6053FCE0ED2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715BA-4B91-40D1-AE3E-4D6EFA677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096E7-D6EE-4BC8-85AF-AC749799D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DD30A-AC4F-44A5-9CEB-1D7C847BB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862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281F9-5741-43BC-83D0-1DEAE00A7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6376E-9A78-4BDE-9242-E481350EAA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4266EF-3FAE-4F1F-BF5A-58EA227611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411FA-D614-441D-ABF1-63D0A6D0C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EF69F-38EE-4F09-B512-E6053FCE0ED2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9CD5E6-496C-49AC-8CD6-8FB5C8C9E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8AE2BB-81B3-4B39-AC49-5C7DD150E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DD30A-AC4F-44A5-9CEB-1D7C847BB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49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0F018-EA0F-4F81-B81C-A13859427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EB596-5591-49A3-B5FB-5A90F11DB9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F2B222-5E9E-4DEB-89F1-39CFE169DA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0660E1-AAC1-4E35-B212-60DC9AA31E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FE8318-DEEC-4335-B5BD-7B2C59AD6B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EAA519-4ADE-4731-B37A-C2ED9E1EF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EF69F-38EE-4F09-B512-E6053FCE0ED2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B154B-1539-4CA0-AFD9-F8F3B6920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C0504A-6966-466A-8791-816A74D16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DD30A-AC4F-44A5-9CEB-1D7C847BB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906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B43CA-9EB0-4344-B01F-DB1FCE6BC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7E5444-F7DE-4796-8EE0-30FC6DFC4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EF69F-38EE-4F09-B512-E6053FCE0ED2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3FDE71-C6E4-47F7-8CC5-C5F11185B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93A642-7A04-4565-970A-4D445DF44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DD30A-AC4F-44A5-9CEB-1D7C847BB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487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D56CD5-60AA-4406-AA48-91ABD2734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EF69F-38EE-4F09-B512-E6053FCE0ED2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4CC6EC-220E-49A0-8CA5-CC2CFC872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1E8E98-A48B-413A-BCBB-52AA1B38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DD30A-AC4F-44A5-9CEB-1D7C847BB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90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9739C-5F66-4EFC-ADF3-8E7F8E173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846FD-562F-4837-836E-16ACC0984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1ADF7A-78B2-4C94-A105-30D7870C1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0"/>
            </a:lvl2pPr>
            <a:lvl3pPr marL="914411" indent="0">
              <a:buNone/>
              <a:defRPr sz="1200"/>
            </a:lvl3pPr>
            <a:lvl4pPr marL="1371617" indent="0">
              <a:buNone/>
              <a:defRPr sz="1000"/>
            </a:lvl4pPr>
            <a:lvl5pPr marL="1828823" indent="0">
              <a:buNone/>
              <a:defRPr sz="1000"/>
            </a:lvl5pPr>
            <a:lvl6pPr marL="2286029" indent="0">
              <a:buNone/>
              <a:defRPr sz="1000"/>
            </a:lvl6pPr>
            <a:lvl7pPr marL="2743234" indent="0">
              <a:buNone/>
              <a:defRPr sz="1000"/>
            </a:lvl7pPr>
            <a:lvl8pPr marL="3200440" indent="0">
              <a:buNone/>
              <a:defRPr sz="1000"/>
            </a:lvl8pPr>
            <a:lvl9pPr marL="365764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3EEA49-A10D-4953-A161-FADE6255B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EF69F-38EE-4F09-B512-E6053FCE0ED2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F18622-0A67-4D91-98F2-A24D387CB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5D90C-7997-41DF-BC92-19AA61063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DD30A-AC4F-44A5-9CEB-1D7C847BB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70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4F7A9-6DA4-47F5-AEF1-1C6FE9E19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2622AC-E8C7-4C7A-B0C9-0E031F1DA3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6AC8A5-22F0-4E36-AA2F-6A8A454889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0"/>
            </a:lvl2pPr>
            <a:lvl3pPr marL="914411" indent="0">
              <a:buNone/>
              <a:defRPr sz="1200"/>
            </a:lvl3pPr>
            <a:lvl4pPr marL="1371617" indent="0">
              <a:buNone/>
              <a:defRPr sz="1000"/>
            </a:lvl4pPr>
            <a:lvl5pPr marL="1828823" indent="0">
              <a:buNone/>
              <a:defRPr sz="1000"/>
            </a:lvl5pPr>
            <a:lvl6pPr marL="2286029" indent="0">
              <a:buNone/>
              <a:defRPr sz="1000"/>
            </a:lvl6pPr>
            <a:lvl7pPr marL="2743234" indent="0">
              <a:buNone/>
              <a:defRPr sz="1000"/>
            </a:lvl7pPr>
            <a:lvl8pPr marL="3200440" indent="0">
              <a:buNone/>
              <a:defRPr sz="1000"/>
            </a:lvl8pPr>
            <a:lvl9pPr marL="365764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A6BEF4-88D1-4C34-B699-8C2A0F481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EF69F-38EE-4F09-B512-E6053FCE0ED2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44D60-9415-4D44-9CAF-731261F06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FDDD6-A785-4B26-849A-BAA14C5A5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DD30A-AC4F-44A5-9CEB-1D7C847BB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290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EB379A-7164-4367-9947-316554508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ADEEF-D29C-448C-A0D0-10EBC8D3C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9AF08-F9FC-4478-8353-5E9205CB68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EF69F-38EE-4F09-B512-E6053FCE0ED2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853C5D-4D67-4402-A5E8-DD1425A568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B8AA9-4FA5-415E-9CBB-BA62A42A24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DD30A-AC4F-44A5-9CEB-1D7C847BB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006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3" indent="-228603" algn="l" defTabSz="91441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4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0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6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7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3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3362935-133C-47F1-BAC5-2C2C2DA57C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261438"/>
              </p:ext>
            </p:extLst>
          </p:nvPr>
        </p:nvGraphicFramePr>
        <p:xfrm>
          <a:off x="2032000" y="107018"/>
          <a:ext cx="8128000" cy="622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454220114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7697699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Met?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95629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just"/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 assignment meets the presentation requirements set out in the Module Handbook</a:t>
                      </a:r>
                      <a:endParaRPr lang="en-GB" sz="18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20772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 assignment meets </a:t>
                      </a:r>
                      <a:r>
                        <a:rPr lang="en-GB" sz="1800" dirty="0"/>
                        <a:t>word count requirements for this assignment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01843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just"/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 assignment meets the learning outcomes set out in the Module Handbook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88924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just"/>
                      <a:r>
                        <a:rPr lang="en-GB" sz="1800" dirty="0"/>
                        <a:t>My assignment answers the question posed by the assignment title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86920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just"/>
                      <a:r>
                        <a:rPr lang="en-GB" sz="1800" dirty="0"/>
                        <a:t>My assignment demonstrates I have undertaken a wide literature search in relation to the topic area?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02269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just"/>
                      <a:r>
                        <a:rPr lang="en-GB" sz="1800" dirty="0"/>
                        <a:t>My assignment includes reliable, academic sources, relevant to the topic area.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592408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My assignment includes a sufficient, diverse number of academic sources as set out in the Module Handbook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69721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5378474-CDF1-4213-8F5A-162B0A1C7611}"/>
              </a:ext>
            </a:extLst>
          </p:cNvPr>
          <p:cNvSpPr txBox="1"/>
          <p:nvPr/>
        </p:nvSpPr>
        <p:spPr>
          <a:xfrm rot="16200000">
            <a:off x="-1144544" y="3262622"/>
            <a:ext cx="583387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Content </a:t>
            </a:r>
          </a:p>
        </p:txBody>
      </p:sp>
      <p:sp>
        <p:nvSpPr>
          <p:cNvPr id="2" name="Lightning Bolt 1" descr="-">
            <a:extLst>
              <a:ext uri="{FF2B5EF4-FFF2-40B4-BE49-F238E27FC236}">
                <a16:creationId xmlns:a16="http://schemas.microsoft.com/office/drawing/2014/main" id="{18B71B16-AE51-4DF4-89EA-D36F8E148B60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lightningBol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Lightning Bolt 2" descr="-">
            <a:extLst>
              <a:ext uri="{FF2B5EF4-FFF2-40B4-BE49-F238E27FC236}">
                <a16:creationId xmlns:a16="http://schemas.microsoft.com/office/drawing/2014/main" id="{52D6BC5D-5162-4431-9EAA-D93C21D2CA6B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lightningBol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6499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19D84BB-D178-4A25-A3EE-8016855A2B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49484"/>
              </p:ext>
            </p:extLst>
          </p:nvPr>
        </p:nvGraphicFramePr>
        <p:xfrm>
          <a:off x="2480569" y="556118"/>
          <a:ext cx="8128000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01533542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57262624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My assignment engages debates relevant to the topic area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91194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My assignment incorporates my idea/opinion using a clear, academic tone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55952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My assignment provides a strong argument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593101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My assignment includes critical analysis of arguments, theories and evidence.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24965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/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My assignment has weighed up the evidence fairly (e.g., provides diverse opinions)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46271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/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My assignment provides sufficient examples / evidence to support my position.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70748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My assignment synthesises source material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04345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/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My assignment includes a concise conclusion that follows on logically from the main body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81175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06117F3-2DB6-4C4A-8678-F4C5FBC04C4A}"/>
              </a:ext>
            </a:extLst>
          </p:cNvPr>
          <p:cNvSpPr txBox="1"/>
          <p:nvPr/>
        </p:nvSpPr>
        <p:spPr>
          <a:xfrm rot="16200000">
            <a:off x="-777342" y="3320685"/>
            <a:ext cx="5898465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Argument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94247D4-835C-41FF-959A-B64FF1F424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921280"/>
              </p:ext>
            </p:extLst>
          </p:nvPr>
        </p:nvGraphicFramePr>
        <p:xfrm>
          <a:off x="2480569" y="185278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25989850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490650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Met?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32150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709669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76F3182-9485-43AB-9B1D-1A98FF1135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329776"/>
              </p:ext>
            </p:extLst>
          </p:nvPr>
        </p:nvGraphicFramePr>
        <p:xfrm>
          <a:off x="2032000" y="1691640"/>
          <a:ext cx="81280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38527292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462130645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My assignment includes ideas that are grouped and linked together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12951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My assignment includes ideas that are presented in the right order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62207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My assignment includes paragraphs that are well structured with a topic sentence 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58284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My assignment includes paragraphs that have one topic per paragraph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606077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My assignment includes paragraphs that follow on logically from the others, including transition signals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007376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7561F6F-6188-4002-922A-C0307D39AD2F}"/>
              </a:ext>
            </a:extLst>
          </p:cNvPr>
          <p:cNvSpPr txBox="1"/>
          <p:nvPr/>
        </p:nvSpPr>
        <p:spPr>
          <a:xfrm rot="16200000">
            <a:off x="-7174" y="3253185"/>
            <a:ext cx="349242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Structure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4F9AEEE-01CC-48FC-AA04-A79FA078A9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063108"/>
              </p:ext>
            </p:extLst>
          </p:nvPr>
        </p:nvGraphicFramePr>
        <p:xfrm>
          <a:off x="2032000" y="1320800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25989850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490650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Met?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32150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441343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B1111D-8D35-46D8-A6D5-D70431C5FB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038670"/>
              </p:ext>
            </p:extLst>
          </p:nvPr>
        </p:nvGraphicFramePr>
        <p:xfrm>
          <a:off x="2116585" y="502852"/>
          <a:ext cx="8128000" cy="613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3524934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815794145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GB" sz="1800" b="0">
                          <a:solidFill>
                            <a:schemeClr val="tx1"/>
                          </a:solidFill>
                        </a:rPr>
                        <a:t>My assignment complies with academic rules</a:t>
                      </a:r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08201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GB" sz="1800" b="0">
                          <a:solidFill>
                            <a:schemeClr val="tx1"/>
                          </a:solidFill>
                        </a:rPr>
                        <a:t>The writing style used in my assignment is appropriate for my course</a:t>
                      </a:r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3274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GB" sz="1800" b="0">
                          <a:solidFill>
                            <a:schemeClr val="tx1"/>
                          </a:solidFill>
                        </a:rPr>
                        <a:t>My assignment uses clear / straightforward language</a:t>
                      </a:r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747698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/>
                      <a:r>
                        <a:rPr lang="en-GB" sz="1800" b="0">
                          <a:solidFill>
                            <a:schemeClr val="tx1"/>
                          </a:solidFill>
                        </a:rPr>
                        <a:t>The introduction in my assignment is clear and summarises my position on the topic</a:t>
                      </a:r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033129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GB" sz="1800" b="0">
                          <a:solidFill>
                            <a:schemeClr val="tx1"/>
                          </a:solidFill>
                        </a:rPr>
                        <a:t>My assignment avoids being too descriptive</a:t>
                      </a:r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6523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800" b="0">
                          <a:solidFill>
                            <a:schemeClr val="tx1"/>
                          </a:solidFill>
                        </a:rPr>
                        <a:t>My assignment is not too repetitive </a:t>
                      </a:r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00716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GB" sz="1800" b="0">
                          <a:solidFill>
                            <a:schemeClr val="tx1"/>
                          </a:solidFill>
                        </a:rPr>
                        <a:t>My assignment does not include informal language</a:t>
                      </a:r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09856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GB" sz="1800" b="0">
                          <a:solidFill>
                            <a:schemeClr val="tx1"/>
                          </a:solidFill>
                        </a:rPr>
                        <a:t>My assignment is free of contractions, colloquialisms, slang words </a:t>
                      </a:r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482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800" b="0">
                          <a:solidFill>
                            <a:schemeClr val="tx1"/>
                          </a:solidFill>
                        </a:rPr>
                        <a:t>My assignment is succinct (concise)</a:t>
                      </a:r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22140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My assignment flows and reads well when read aloud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22658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42AC01D-0A02-44F2-B35C-303854CB4C7E}"/>
              </a:ext>
            </a:extLst>
          </p:cNvPr>
          <p:cNvSpPr txBox="1"/>
          <p:nvPr/>
        </p:nvSpPr>
        <p:spPr>
          <a:xfrm rot="16200000">
            <a:off x="-1229736" y="3382442"/>
            <a:ext cx="614476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Writing style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3E228B9-AC42-4993-A6E6-F976A31E7E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125545"/>
              </p:ext>
            </p:extLst>
          </p:nvPr>
        </p:nvGraphicFramePr>
        <p:xfrm>
          <a:off x="2116585" y="123884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25989850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490650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Met?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32150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855200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AF04D20-2F88-47B2-A7B9-D8B5C479D9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297065"/>
              </p:ext>
            </p:extLst>
          </p:nvPr>
        </p:nvGraphicFramePr>
        <p:xfrm>
          <a:off x="2032000" y="600365"/>
          <a:ext cx="8128000" cy="6047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50937210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698520693"/>
                    </a:ext>
                  </a:extLst>
                </a:gridCol>
              </a:tblGrid>
              <a:tr h="4764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I have reflected and acted on feedback from formative assessment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597903"/>
                  </a:ext>
                </a:extLst>
              </a:tr>
              <a:tr h="1089034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My assignment is my own work, using my own words. I have not used (commissioned) anyone or AI to complete my assignment, therefore, risk committing academic misconduct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831004"/>
                  </a:ext>
                </a:extLst>
              </a:tr>
              <a:tr h="476452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My assignment is free from spelling, punctuation and grammar errors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132876"/>
                  </a:ext>
                </a:extLst>
              </a:tr>
              <a:tr h="476452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My assignment includes sources that are cited and referenced correctly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225519"/>
                  </a:ext>
                </a:extLst>
              </a:tr>
              <a:tr h="68064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My assignment includes a reference list (and bibliograph, if necessary) that includes all sources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229464"/>
                  </a:ext>
                </a:extLst>
              </a:tr>
              <a:tr h="884840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My assignment includes a reference list that is organised correctly (e.g. in alphabetical order according to the authors surname)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036034"/>
                  </a:ext>
                </a:extLst>
              </a:tr>
              <a:tr h="1089034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My assignment has the appendices attached (if necessary).</a:t>
                      </a:r>
                    </a:p>
                    <a:p>
                      <a:pPr algn="l"/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The numbering attributed to the appendices matches the same in the text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727320"/>
                  </a:ext>
                </a:extLst>
              </a:tr>
              <a:tr h="6806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I have re-drafted my assignment, proofread and I am satisfied with the final draft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1378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E205963-99A9-49AD-918D-9A03A16D45C6}"/>
              </a:ext>
            </a:extLst>
          </p:cNvPr>
          <p:cNvSpPr txBox="1"/>
          <p:nvPr/>
        </p:nvSpPr>
        <p:spPr>
          <a:xfrm rot="16200000">
            <a:off x="-1274264" y="3439643"/>
            <a:ext cx="604788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Re-draft and proofreading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01D6275-6F78-46B6-9E2B-E9CDF8A9F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886320"/>
              </p:ext>
            </p:extLst>
          </p:nvPr>
        </p:nvGraphicFramePr>
        <p:xfrm>
          <a:off x="2032000" y="209747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25989850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490650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Met?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32150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3340334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2EvTiE6h"/>
  <p:tag name="ARTICULATE_PROJECT_OPEN" val="0"/>
  <p:tag name="ARTICULATE_SLIDE_COUNT" val="5"/>
  <p:tag name="PRESGUID" val="946c80c5-6b10-49de-ace5-28599391a43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97A59FB37B38468889813EB844A518" ma:contentTypeVersion="2" ma:contentTypeDescription="Create a new document." ma:contentTypeScope="" ma:versionID="102d4f7c96ee8f7dcc1dc325e668b89e">
  <xsd:schema xmlns:xsd="http://www.w3.org/2001/XMLSchema" xmlns:xs="http://www.w3.org/2001/XMLSchema" xmlns:p="http://schemas.microsoft.com/office/2006/metadata/properties" xmlns:ns2="8daa45fc-f1fa-4676-84b5-eceb09f134b3" targetNamespace="http://schemas.microsoft.com/office/2006/metadata/properties" ma:root="true" ma:fieldsID="e47dc1c26d17883ffaa50a522c6de07a" ns2:_="">
    <xsd:import namespace="8daa45fc-f1fa-4676-84b5-eceb09f134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aa45fc-f1fa-4676-84b5-eceb09f134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0192373-D22B-45ED-95FF-22E8B679B8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aa45fc-f1fa-4676-84b5-eceb09f134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91BEC4-74C5-4645-9868-A781119D35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F28B41-341B-4FFF-9F25-713C464700A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488</Words>
  <Application>Microsoft Office PowerPoint</Application>
  <PresentationFormat>Widescreen</PresentationFormat>
  <Paragraphs>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Howard, David</dc:creator>
  <cp:lastModifiedBy>Prescott, Graeme</cp:lastModifiedBy>
  <cp:revision>13</cp:revision>
  <dcterms:created xsi:type="dcterms:W3CDTF">2023-02-14T10:48:08Z</dcterms:created>
  <dcterms:modified xsi:type="dcterms:W3CDTF">2023-02-27T14:39:30Z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0x0101005197A59FB37B38468889813EB844A518</vt:lpwstr>
  </property>
  <property fmtid="{D5CDD505-2E9C-101B-9397-08002B2CF9AE}" pid="3" name="ArticulateGUID">
    <vt:lpwstr>885F69BF-4E1E-45E5-AE06-57C24B3D0BA7</vt:lpwstr>
  </property>
  <property fmtid="{D5CDD505-2E9C-101B-9397-08002B2CF9AE}" pid="4" name="ArticulatePath">
    <vt:lpwstr>Academic writing checklist</vt:lpwstr>
  </property>
</Properties>
</file>